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6" r:id="rId2"/>
    <p:sldId id="257" r:id="rId3"/>
    <p:sldId id="258" r:id="rId4"/>
    <p:sldId id="259" r:id="rId5"/>
    <p:sldId id="262" r:id="rId6"/>
  </p:sldIdLst>
  <p:sldSz cx="12192000" cy="6858000"/>
  <p:notesSz cx="6858000" cy="9144000"/>
  <p:embeddedFontLst>
    <p:embeddedFont>
      <p:font typeface="CA Geheimagent W00 Bold" panose="00000700000000000000" pitchFamily="2" charset="0"/>
      <p:bold r:id="rId8"/>
    </p:embeddedFont>
    <p:embeddedFont>
      <p:font typeface="Calibri" panose="020F0502020204030204" pitchFamily="34" charset="0"/>
      <p:regular r:id="rId9"/>
      <p:bold r:id="rId10"/>
      <p:italic r:id="rId11"/>
      <p:boldItalic r:id="rId12"/>
    </p:embeddedFont>
    <p:embeddedFont>
      <p:font typeface="Calibri Light" panose="020F0302020204030204" pitchFamily="34" charset="0"/>
      <p:regular r:id="rId13"/>
      <p: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2164" autoAdjust="0"/>
  </p:normalViewPr>
  <p:slideViewPr>
    <p:cSldViewPr snapToGrid="0">
      <p:cViewPr varScale="1">
        <p:scale>
          <a:sx n="29" d="100"/>
          <a:sy n="29" d="100"/>
        </p:scale>
        <p:origin x="29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0DF01AF7-21CF-4301-AD06-79800319C1FD}" type="datetime1">
              <a:rPr lang="en-US"/>
              <a:pPr lvl="0"/>
              <a:t>09/13/2016</a:t>
            </a:fld>
            <a:endParaRPr lang="en-US"/>
          </a:p>
        </p:txBody>
      </p:sp>
      <p:sp>
        <p:nvSpPr>
          <p:cNvPr id="4" name="Slide Image Placeholder 3"/>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17F1ECEA-EAFF-4230-9391-5AE1245CCAF3}" type="slidenum">
              <a:t>‹#›</a:t>
            </a:fld>
            <a:endParaRPr lang="en-US"/>
          </a:p>
        </p:txBody>
      </p:sp>
    </p:spTree>
    <p:extLst>
      <p:ext uri="{BB962C8B-B14F-4D97-AF65-F5344CB8AC3E}">
        <p14:creationId xmlns:p14="http://schemas.microsoft.com/office/powerpoint/2010/main" val="3275269215"/>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sz="quarter" idx="1"/>
          </p:nvPr>
        </p:nvSpPr>
        <p:spPr/>
        <p:txBody>
          <a:bodyPr/>
          <a:lstStyle/>
          <a:p>
            <a:pPr lvl="0"/>
            <a:r>
              <a:rPr lang="en-US" dirty="0"/>
              <a:t>I am going to cover Inside that was developed by Playdead. Inside is a 2.5D puzzle platformer that was developed over the course of  6 years by over 25 developers.</a:t>
            </a:r>
          </a:p>
        </p:txBody>
      </p:sp>
      <p:sp>
        <p:nvSpPr>
          <p:cNvPr id="4" name="Slide Number Placeholder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38D6F2-4871-4AA0-BF03-4EEDBEBAED88}" type="slidenum">
              <a:t>1</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txBox="1">
            <a:spLocks noGrp="1"/>
          </p:cNvSpPr>
          <p:nvPr>
            <p:ph type="body" sz="quarter" idx="1"/>
          </p:nvPr>
        </p:nvSpPr>
        <p:spPr/>
        <p:txBody>
          <a:bodyPr/>
          <a:lstStyle/>
          <a:p>
            <a:pPr lvl="0"/>
            <a:r>
              <a:rPr lang="en-US" dirty="0"/>
              <a:t>Inside was developed in Unity 5 due to two main reasons according to developers.</a:t>
            </a:r>
          </a:p>
          <a:p>
            <a:pPr lvl="0"/>
            <a:endParaRPr lang="en-US" dirty="0"/>
          </a:p>
          <a:p>
            <a:pPr lvl="0"/>
            <a:r>
              <a:rPr lang="en-US" dirty="0"/>
              <a:t>Firstly, they wanted to publish the game on PC PS4 and Xbox One.</a:t>
            </a:r>
          </a:p>
          <a:p>
            <a:pPr lvl="0"/>
            <a:r>
              <a:rPr lang="en-US" dirty="0" err="1"/>
              <a:t>Secondly,They</a:t>
            </a:r>
            <a:r>
              <a:rPr lang="en-US" dirty="0"/>
              <a:t> wanted to achieve exceptional aesthetical quality and gameplay performance without making overly complex systems.</a:t>
            </a:r>
          </a:p>
          <a:p>
            <a:pPr lvl="0"/>
            <a:endParaRPr lang="en-US" dirty="0"/>
          </a:p>
          <a:p>
            <a:pPr lvl="0"/>
            <a:endParaRPr lang="en-US" dirty="0"/>
          </a:p>
          <a:p>
            <a:pPr lvl="0"/>
            <a:r>
              <a:rPr lang="en-US" dirty="0"/>
              <a:t>However, unity also has its downfalls that Developers at Playdead overcame by </a:t>
            </a:r>
            <a:r>
              <a:rPr lang="en-US" dirty="0" err="1"/>
              <a:t>customising</a:t>
            </a:r>
            <a:r>
              <a:rPr lang="en-US" dirty="0"/>
              <a:t> unity through editing source code and by designing the game around the downfall of the engine. </a:t>
            </a:r>
          </a:p>
          <a:p>
            <a:pPr lvl="0"/>
            <a:endParaRPr lang="en-US" dirty="0"/>
          </a:p>
          <a:p>
            <a:pPr lvl="0"/>
            <a:endParaRPr lang="en-US" dirty="0"/>
          </a:p>
          <a:p>
            <a:pPr lvl="0"/>
            <a:r>
              <a:rPr lang="en-US" dirty="0"/>
              <a:t>Now I will go into more detail of how unity deals with physics and rendering pipeline in the context of Inside.</a:t>
            </a:r>
          </a:p>
        </p:txBody>
      </p:sp>
      <p:sp>
        <p:nvSpPr>
          <p:cNvPr id="4" name="Slide Number Placeholder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EC1CAC7-D9C6-4F32-9EC6-E9AC3CA2D48E}" type="slidenum">
              <a:t>2</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sz="quarter" idx="1"/>
          </p:nvPr>
        </p:nvSpPr>
        <p:spPr/>
        <p:txBody>
          <a:bodyPr/>
          <a:lstStyle/>
          <a:p>
            <a:pPr lvl="0"/>
            <a:r>
              <a:rPr lang="en-US" dirty="0"/>
              <a:t>Inside uses Nvidia PhysX 3.3 to process all physics calculations e.g. 3D collisions, 3D rigid bodies and raycasting. This is because, Unity uses Nvidia PhysX SDK , though only as a software processor. Nvidia PhysX could be used for liquid and destruction simulation though that would require hardware acceleration that is not supported by Unity.</a:t>
            </a:r>
          </a:p>
        </p:txBody>
      </p:sp>
      <p:sp>
        <p:nvSpPr>
          <p:cNvPr id="4" name="Slide Number Placeholder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622EED2-FA0F-4E04-A527-6DEB16585E77}" type="slidenum">
              <a:t>3</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txBox="1">
            <a:spLocks noGrp="1"/>
          </p:cNvSpPr>
          <p:nvPr>
            <p:ph type="body" sz="quarter" idx="1"/>
          </p:nvPr>
        </p:nvSpPr>
        <p:spPr/>
        <p:txBody>
          <a:bodyPr/>
          <a:lstStyle/>
          <a:p>
            <a:pPr lvl="0"/>
            <a:r>
              <a:rPr lang="en-US" dirty="0">
                <a:solidFill>
                  <a:srgbClr val="6C090C"/>
                </a:solidFill>
                <a:latin typeface="CA Geheimagent W00 Bold" pitchFamily="2"/>
              </a:rPr>
              <a:t>Legacy Deferred Lighting Rendering Path is the rendering pipeline that Playdead used in Inside. It is also called light pre-pass.</a:t>
            </a:r>
          </a:p>
          <a:p>
            <a:pPr lvl="0"/>
            <a:endParaRPr lang="en-US" dirty="0">
              <a:solidFill>
                <a:srgbClr val="6C090C"/>
              </a:solidFill>
              <a:latin typeface="CA Geheimagent W00 Bold" pitchFamily="2"/>
            </a:endParaRPr>
          </a:p>
          <a:p>
            <a:pPr lvl="0"/>
            <a:r>
              <a:rPr lang="en-US" dirty="0">
                <a:solidFill>
                  <a:srgbClr val="6C090C"/>
                </a:solidFill>
                <a:latin typeface="CA Geheimagent W00 Bold" pitchFamily="2"/>
              </a:rPr>
              <a:t>Although light pre-pass is very fast and supports older platforms, it does not support many of the most recent pipelines as for example Deferred shading.</a:t>
            </a:r>
          </a:p>
          <a:p>
            <a:pPr lvl="0"/>
            <a:endParaRPr lang="en-US" dirty="0">
              <a:solidFill>
                <a:srgbClr val="6C090C"/>
              </a:solidFill>
              <a:latin typeface="CA Geheimagent W00 Bold" pitchFamily="2"/>
            </a:endParaRPr>
          </a:p>
          <a:p>
            <a:pPr lvl="0"/>
            <a:r>
              <a:rPr lang="en-US" dirty="0">
                <a:solidFill>
                  <a:srgbClr val="6C090C"/>
                </a:solidFill>
                <a:latin typeface="CA Geheimagent W00 Bold" pitchFamily="2"/>
              </a:rPr>
              <a:t>Overall this rendering pipeline fits Playdead well as it achieves what they want, which is a 60 FPS at 1080 resolution on all platforms.</a:t>
            </a:r>
          </a:p>
          <a:p>
            <a:pPr lvl="0"/>
            <a:r>
              <a:rPr lang="en-US" dirty="0">
                <a:solidFill>
                  <a:srgbClr val="6C090C"/>
                </a:solidFill>
                <a:latin typeface="CA Geheimagent W00 Bold" pitchFamily="2"/>
              </a:rPr>
              <a:t>Now the way they do it is by heavily modifying the individual components of the rendering pipeline.</a:t>
            </a:r>
          </a:p>
          <a:p>
            <a:pPr lvl="0"/>
            <a:endParaRPr lang="en-US" dirty="0">
              <a:solidFill>
                <a:srgbClr val="6C090C"/>
              </a:solidFill>
              <a:latin typeface="CA Geheimagent W00 Bold" pitchFamily="2"/>
            </a:endParaRPr>
          </a:p>
          <a:p>
            <a:pPr lvl="0"/>
            <a:r>
              <a:rPr lang="en-US" dirty="0">
                <a:solidFill>
                  <a:srgbClr val="6C090C"/>
                </a:solidFill>
                <a:latin typeface="CA Geheimagent W00 Bold" pitchFamily="2"/>
              </a:rPr>
              <a:t>Light pre-pass rendering consists of three main stages.</a:t>
            </a:r>
          </a:p>
          <a:p>
            <a:pPr lvl="0"/>
            <a:r>
              <a:rPr lang="en-US" dirty="0">
                <a:solidFill>
                  <a:srgbClr val="6C090C"/>
                </a:solidFill>
                <a:latin typeface="CA Geheimagent W00 Bold" pitchFamily="2"/>
              </a:rPr>
              <a:t>Firstly, during the base pass objects are rendered to produce screen-space buffers with depth, normal, and specular power.</a:t>
            </a:r>
          </a:p>
          <a:p>
            <a:pPr lvl="0"/>
            <a:r>
              <a:rPr lang="en-US" dirty="0">
                <a:solidFill>
                  <a:srgbClr val="6C090C"/>
                </a:solidFill>
                <a:latin typeface="CA Geheimagent W00 Bold" pitchFamily="2"/>
              </a:rPr>
              <a:t>Secondly, during the lighting pass the previously generated buffers are used to compute lighting into another screen-space buffer.</a:t>
            </a:r>
          </a:p>
          <a:p>
            <a:pPr lvl="0"/>
            <a:r>
              <a:rPr lang="en-US" dirty="0">
                <a:solidFill>
                  <a:srgbClr val="6C090C"/>
                </a:solidFill>
                <a:latin typeface="CA Geheimagent W00 Bold" pitchFamily="2"/>
              </a:rPr>
              <a:t>Finally, during the final pass objects are rendered again. They fetch the computed lighting, combine it with </a:t>
            </a:r>
            <a:r>
              <a:rPr lang="en-US" dirty="0" err="1">
                <a:solidFill>
                  <a:srgbClr val="6C090C"/>
                </a:solidFill>
                <a:latin typeface="CA Geheimagent W00 Bold" pitchFamily="2"/>
              </a:rPr>
              <a:t>colour</a:t>
            </a:r>
            <a:r>
              <a:rPr lang="en-US" dirty="0">
                <a:solidFill>
                  <a:srgbClr val="6C090C"/>
                </a:solidFill>
                <a:latin typeface="CA Geheimagent W00 Bold" pitchFamily="2"/>
              </a:rPr>
              <a:t> textures and add any ambient/emissive lighting.</a:t>
            </a:r>
          </a:p>
          <a:p>
            <a:pPr lvl="0"/>
            <a:endParaRPr lang="en-US" dirty="0">
              <a:solidFill>
                <a:srgbClr val="6C090C"/>
              </a:solidFill>
              <a:latin typeface="CA Geheimagent W00 Bold" pitchFamily="2"/>
            </a:endParaRPr>
          </a:p>
          <a:p>
            <a:pPr lvl="0"/>
            <a:r>
              <a:rPr lang="en-US" dirty="0">
                <a:solidFill>
                  <a:srgbClr val="6C090C"/>
                </a:solidFill>
                <a:latin typeface="CA Geheimagent W00 Bold" pitchFamily="2"/>
              </a:rPr>
              <a:t>Now, post effects are also rendered at the end of the final stage. During that process, Temporal Anti-aliasing is applied.</a:t>
            </a:r>
          </a:p>
          <a:p>
            <a:pPr lvl="0"/>
            <a:r>
              <a:rPr lang="en-US" dirty="0">
                <a:solidFill>
                  <a:srgbClr val="6C090C"/>
                </a:solidFill>
                <a:latin typeface="CA Geheimagent W00 Bold" pitchFamily="2"/>
              </a:rPr>
              <a:t>TAA allowed Playdead to  significantly </a:t>
            </a:r>
            <a:r>
              <a:rPr lang="en-US" dirty="0" err="1">
                <a:solidFill>
                  <a:srgbClr val="6C090C"/>
                </a:solidFill>
                <a:latin typeface="CA Geheimagent W00 Bold" pitchFamily="2"/>
              </a:rPr>
              <a:t>optimise</a:t>
            </a:r>
            <a:r>
              <a:rPr lang="en-US" dirty="0">
                <a:solidFill>
                  <a:srgbClr val="6C090C"/>
                </a:solidFill>
                <a:latin typeface="CA Geheimagent W00 Bold" pitchFamily="2"/>
              </a:rPr>
              <a:t> performance and visuals of the game in two ways. </a:t>
            </a:r>
          </a:p>
          <a:p>
            <a:pPr lvl="0"/>
            <a:endParaRPr lang="en-US" dirty="0">
              <a:solidFill>
                <a:srgbClr val="6C090C"/>
              </a:solidFill>
              <a:latin typeface="CA Geheimagent W00 Bold" pitchFamily="2"/>
            </a:endParaRPr>
          </a:p>
          <a:p>
            <a:pPr lvl="0"/>
            <a:r>
              <a:rPr lang="en-US" dirty="0">
                <a:solidFill>
                  <a:srgbClr val="6C090C"/>
                </a:solidFill>
                <a:latin typeface="CA Geheimagent W00 Bold" pitchFamily="2"/>
              </a:rPr>
              <a:t>Firstly, TAA gave the game more dynamicity as TAA gives the effect of trailing to dynamic objects, and in Inside, the screen is never static.</a:t>
            </a:r>
          </a:p>
          <a:p>
            <a:pPr lvl="0"/>
            <a:endParaRPr lang="en-US" dirty="0">
              <a:solidFill>
                <a:srgbClr val="6C090C"/>
              </a:solidFill>
              <a:latin typeface="CA Geheimagent W00 Bold" pitchFamily="2"/>
            </a:endParaRPr>
          </a:p>
          <a:p>
            <a:pPr lvl="0"/>
            <a:r>
              <a:rPr lang="en-US" dirty="0">
                <a:solidFill>
                  <a:srgbClr val="6C090C"/>
                </a:solidFill>
                <a:latin typeface="CA Geheimagent W00 Bold" pitchFamily="2"/>
              </a:rPr>
              <a:t>Secondly, the TAA is very good at the smoothing noisy surfaces by considering the </a:t>
            </a:r>
            <a:r>
              <a:rPr lang="en-US" dirty="0" err="1">
                <a:solidFill>
                  <a:srgbClr val="6C090C"/>
                </a:solidFill>
                <a:latin typeface="CA Geheimagent W00 Bold" pitchFamily="2"/>
              </a:rPr>
              <a:t>colour</a:t>
            </a:r>
            <a:r>
              <a:rPr lang="en-US" dirty="0">
                <a:solidFill>
                  <a:srgbClr val="6C090C"/>
                </a:solidFill>
                <a:latin typeface="CA Geheimagent W00 Bold" pitchFamily="2"/>
              </a:rPr>
              <a:t> values of </a:t>
            </a:r>
            <a:r>
              <a:rPr lang="en-US" dirty="0" err="1">
                <a:solidFill>
                  <a:srgbClr val="6C090C"/>
                </a:solidFill>
                <a:latin typeface="CA Geheimagent W00 Bold" pitchFamily="2"/>
              </a:rPr>
              <a:t>neighbouring</a:t>
            </a:r>
            <a:r>
              <a:rPr lang="en-US" dirty="0">
                <a:solidFill>
                  <a:srgbClr val="6C090C"/>
                </a:solidFill>
                <a:latin typeface="CA Geheimagent W00 Bold" pitchFamily="2"/>
              </a:rPr>
              <a:t> pixels. For example in Inside Volumetric light originally required 32 samples however after applying noise and TAA the samples got reduced to 4 and the overall esthetical and performance qualities were increased. Additionally, the excessive use of dithering on everything is smoothed by TAA as well making the world more natural and less flat and polygonal.</a:t>
            </a:r>
          </a:p>
        </p:txBody>
      </p:sp>
      <p:sp>
        <p:nvSpPr>
          <p:cNvPr id="4" name="Slide Number Placeholder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884B5C1-502C-41A3-BDB1-F65698D3FF45}" type="slidenum">
              <a:t>4</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txBox="1">
            <a:spLocks noGrp="1"/>
          </p:cNvSpPr>
          <p:nvPr>
            <p:ph type="body" sz="quarter" idx="1"/>
          </p:nvPr>
        </p:nvSpPr>
        <p:spPr/>
        <p:txBody>
          <a:bodyPr/>
          <a:lstStyle/>
          <a:p>
            <a:endParaRPr lang="en-US" dirty="0"/>
          </a:p>
        </p:txBody>
      </p:sp>
      <p:sp>
        <p:nvSpPr>
          <p:cNvPr id="4" name="Slide Number Placeholder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75E74D5-27C9-497E-AFBC-5108B9C15304}" type="slidenum">
              <a:t>5</a:t>
            </a:fld>
            <a:endParaRPr lang="en-US"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fld id="{69750C35-A50A-4098-95E0-B9E3E6D24656}" type="datetime1">
              <a:rPr lang="en-US"/>
              <a:pPr lvl="0"/>
              <a:t>09/13/2016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18826216-C051-4984-ADE5-A9905FDD08ED}" type="slidenum">
              <a:t>‹#›</a:t>
            </a:fld>
            <a:endParaRPr lang="en-US"/>
          </a:p>
        </p:txBody>
      </p:sp>
    </p:spTree>
    <p:extLst>
      <p:ext uri="{BB962C8B-B14F-4D97-AF65-F5344CB8AC3E}">
        <p14:creationId xmlns:p14="http://schemas.microsoft.com/office/powerpoint/2010/main" val="36692748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5AD82201-D1C9-4460-B63A-29C489E0E261}" type="datetime1">
              <a:rPr lang="en-US"/>
              <a:pPr lvl="0"/>
              <a:t>09/13/2016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5D4D8C4C-1238-4867-BB92-B3C0CD33B861}" type="slidenum">
              <a:t>‹#›</a:t>
            </a:fld>
            <a:endParaRPr lang="en-US"/>
          </a:p>
        </p:txBody>
      </p:sp>
    </p:spTree>
    <p:extLst>
      <p:ext uri="{BB962C8B-B14F-4D97-AF65-F5344CB8AC3E}">
        <p14:creationId xmlns:p14="http://schemas.microsoft.com/office/powerpoint/2010/main" val="1066847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12E50E22-ECE7-4C2E-B6D7-D9FCDE00FB33}" type="datetime1">
              <a:rPr lang="en-US"/>
              <a:pPr lvl="0"/>
              <a:t>09/13/2016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97A9204C-0EBB-4F4C-8686-5B26B608A84A}" type="slidenum">
              <a:t>‹#›</a:t>
            </a:fld>
            <a:endParaRPr lang="en-US"/>
          </a:p>
        </p:txBody>
      </p:sp>
    </p:spTree>
    <p:extLst>
      <p:ext uri="{BB962C8B-B14F-4D97-AF65-F5344CB8AC3E}">
        <p14:creationId xmlns:p14="http://schemas.microsoft.com/office/powerpoint/2010/main" val="1586954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E7E4B564-1CAB-4CC5-B9DF-2D4CB0A1F6BB}" type="datetime1">
              <a:rPr lang="en-US"/>
              <a:pPr lvl="0"/>
              <a:t>09/13/2016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0FAE3491-2076-4B20-A980-6137C49964F0}" type="slidenum">
              <a:t>‹#›</a:t>
            </a:fld>
            <a:endParaRPr lang="en-US"/>
          </a:p>
        </p:txBody>
      </p:sp>
    </p:spTree>
    <p:extLst>
      <p:ext uri="{BB962C8B-B14F-4D97-AF65-F5344CB8AC3E}">
        <p14:creationId xmlns:p14="http://schemas.microsoft.com/office/powerpoint/2010/main" val="19693220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fld id="{F1A7AE2C-16C3-47E2-989E-7709F89CF712}" type="datetime1">
              <a:rPr lang="en-US"/>
              <a:pPr lvl="0"/>
              <a:t>09/13/2016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67596E02-977A-4E29-A290-D0A90C4B54F0}" type="slidenum">
              <a:t>‹#›</a:t>
            </a:fld>
            <a:endParaRPr lang="en-US"/>
          </a:p>
        </p:txBody>
      </p:sp>
    </p:spTree>
    <p:extLst>
      <p:ext uri="{BB962C8B-B14F-4D97-AF65-F5344CB8AC3E}">
        <p14:creationId xmlns:p14="http://schemas.microsoft.com/office/powerpoint/2010/main" val="957758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fld id="{5811E5EA-02F7-4FA5-B5CE-CF22CBBA5014}" type="datetime1">
              <a:rPr lang="en-US"/>
              <a:pPr lvl="0"/>
              <a:t>09/13/2016</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CB597A7E-90C9-4A8F-BB9C-A1A567BEE95B}" type="slidenum">
              <a:t>‹#›</a:t>
            </a:fld>
            <a:endParaRPr lang="en-US"/>
          </a:p>
        </p:txBody>
      </p:sp>
    </p:spTree>
    <p:extLst>
      <p:ext uri="{BB962C8B-B14F-4D97-AF65-F5344CB8AC3E}">
        <p14:creationId xmlns:p14="http://schemas.microsoft.com/office/powerpoint/2010/main" val="3460201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fld id="{B892F4A2-1227-4F08-93E2-6F85210142D7}" type="datetime1">
              <a:rPr lang="en-US"/>
              <a:pPr lvl="0"/>
              <a:t>09/13/2016</a:t>
            </a:fld>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610E8F51-9D31-4735-87F3-1B6560679217}" type="slidenum">
              <a:t>‹#›</a:t>
            </a:fld>
            <a:endParaRPr lang="en-US"/>
          </a:p>
        </p:txBody>
      </p:sp>
    </p:spTree>
    <p:extLst>
      <p:ext uri="{BB962C8B-B14F-4D97-AF65-F5344CB8AC3E}">
        <p14:creationId xmlns:p14="http://schemas.microsoft.com/office/powerpoint/2010/main" val="3221524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fld id="{EBAFCF59-E4C2-4D60-B2E1-38537BD324D4}" type="datetime1">
              <a:rPr lang="en-US"/>
              <a:pPr lvl="0"/>
              <a:t>09/13/2016</a:t>
            </a:fld>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2718C3D6-227E-46E4-B9C5-DEF69014837D}" type="slidenum">
              <a:t>‹#›</a:t>
            </a:fld>
            <a:endParaRPr lang="en-US"/>
          </a:p>
        </p:txBody>
      </p:sp>
    </p:spTree>
    <p:extLst>
      <p:ext uri="{BB962C8B-B14F-4D97-AF65-F5344CB8AC3E}">
        <p14:creationId xmlns:p14="http://schemas.microsoft.com/office/powerpoint/2010/main" val="3642939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fld id="{2B028F49-D27F-414D-97DF-0C07A44593FE}" type="datetime1">
              <a:rPr lang="en-US"/>
              <a:pPr lvl="0"/>
              <a:t>09/13/2016</a:t>
            </a:fld>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4236CDB1-767F-4031-96B6-A4F68DF1F79D}" type="slidenum">
              <a:t>‹#›</a:t>
            </a:fld>
            <a:endParaRPr lang="en-US"/>
          </a:p>
        </p:txBody>
      </p:sp>
    </p:spTree>
    <p:extLst>
      <p:ext uri="{BB962C8B-B14F-4D97-AF65-F5344CB8AC3E}">
        <p14:creationId xmlns:p14="http://schemas.microsoft.com/office/powerpoint/2010/main" val="3444704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fld id="{A87CB164-4260-4034-90A2-6CEAA20F886B}" type="datetime1">
              <a:rPr lang="en-US"/>
              <a:pPr lvl="0"/>
              <a:t>09/13/2016</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930F0BFF-FB37-4611-9F50-B8A193BCFE47}" type="slidenum">
              <a:t>‹#›</a:t>
            </a:fld>
            <a:endParaRPr lang="en-US"/>
          </a:p>
        </p:txBody>
      </p:sp>
    </p:spTree>
    <p:extLst>
      <p:ext uri="{BB962C8B-B14F-4D97-AF65-F5344CB8AC3E}">
        <p14:creationId xmlns:p14="http://schemas.microsoft.com/office/powerpoint/2010/main" val="191499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5183184" y="987423"/>
            <a:ext cx="6172200" cy="4873623"/>
          </a:xfrm>
        </p:spPr>
        <p:txBody>
          <a:bodyPr/>
          <a:lstStyle>
            <a:lvl1pPr marL="0" indent="0">
              <a:buNone/>
              <a:defRPr sz="3200"/>
            </a:lvl1pPr>
          </a:lstStyle>
          <a:p>
            <a:pPr lvl="0"/>
            <a:endParaRPr lang="en-US"/>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fld id="{A1C43A78-57A1-462D-B213-D62A1EA42B7A}" type="datetime1">
              <a:rPr lang="en-US"/>
              <a:pPr lvl="0"/>
              <a:t>09/13/2016</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A78DF321-65E0-4386-966F-2A37A8207391}" type="slidenum">
              <a:t>‹#›</a:t>
            </a:fld>
            <a:endParaRPr lang="en-US"/>
          </a:p>
        </p:txBody>
      </p:sp>
    </p:spTree>
    <p:extLst>
      <p:ext uri="{BB962C8B-B14F-4D97-AF65-F5344CB8AC3E}">
        <p14:creationId xmlns:p14="http://schemas.microsoft.com/office/powerpoint/2010/main" val="584726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B4596A0D-BC52-4CCD-9ED2-37EB0D5743F5}" type="datetime1">
              <a:rPr lang="en-US"/>
              <a:pPr lvl="0"/>
              <a:t>09/13/2016</a:t>
            </a:fld>
            <a:endParaRPr lang="en-US"/>
          </a:p>
        </p:txBody>
      </p:sp>
      <p:sp>
        <p:nvSpPr>
          <p:cNvPr id="5" name="Footer Placeholder 4"/>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CF7F2762-8525-4FD1-8861-F4B0A3DAA3F2}"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0" y="0"/>
            <a:ext cx="12191996" cy="6858000"/>
          </a:xfrm>
          <a:prstGeom prst="rect">
            <a:avLst/>
          </a:prstGeom>
          <a:noFill/>
          <a:ln cap="flat">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0" y="0"/>
            <a:ext cx="12191996" cy="6858000"/>
          </a:xfrm>
          <a:prstGeom prst="rect">
            <a:avLst/>
          </a:prstGeom>
          <a:noFill/>
          <a:ln cap="flat">
            <a:noFill/>
          </a:ln>
        </p:spPr>
      </p:pic>
      <p:pic>
        <p:nvPicPr>
          <p:cNvPr id="3" name="Picture 5">
            <a:extLst>
              <a:ext uri="{FF2B5EF4-FFF2-40B4-BE49-F238E27FC236}">
                <a16:creationId xmlns:a16="http://schemas.microsoft.com/office/drawing/2014/main" id="{00000000-0000-0000-0000-000000000000}"/>
              </a:ext>
            </a:extLst>
          </p:cNvPr>
          <p:cNvPicPr>
            <a:picLocks noChangeAspect="1"/>
          </p:cNvPicPr>
          <p:nvPr/>
        </p:nvPicPr>
        <p:blipFill>
          <a:blip r:embed="rId4"/>
          <a:stretch>
            <a:fillRect/>
          </a:stretch>
        </p:blipFill>
        <p:spPr>
          <a:xfrm>
            <a:off x="0" y="0"/>
            <a:ext cx="12191996" cy="6858000"/>
          </a:xfrm>
          <a:prstGeom prst="rect">
            <a:avLst/>
          </a:prstGeom>
          <a:noFill/>
          <a:ln cap="flat">
            <a:noFill/>
          </a:ln>
        </p:spPr>
      </p:pic>
      <p:sp>
        <p:nvSpPr>
          <p:cNvPr id="4" name="TextBox 5"/>
          <p:cNvSpPr txBox="1"/>
          <p:nvPr/>
        </p:nvSpPr>
        <p:spPr>
          <a:xfrm>
            <a:off x="304796" y="0"/>
            <a:ext cx="5297713" cy="186204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500" b="0" i="0" u="none" strike="noStrike" kern="1200" cap="none" spc="0" baseline="0">
                <a:solidFill>
                  <a:srgbClr val="6C090C"/>
                </a:solidFill>
                <a:uFillTx/>
                <a:latin typeface="CA Geheimagent W00 Bold" pitchFamily="2"/>
              </a:rPr>
              <a:t>UNITY </a:t>
            </a:r>
            <a:r>
              <a:rPr lang="en-US" sz="8000" b="0" i="0" u="none" strike="noStrike" kern="1200" cap="none" spc="0" baseline="0">
                <a:solidFill>
                  <a:srgbClr val="6C090C"/>
                </a:solidFill>
                <a:uFillTx/>
                <a:latin typeface="CA Geheimagent W00 Bold" pitchFamily="2"/>
              </a:rPr>
              <a:t>5</a:t>
            </a:r>
          </a:p>
        </p:txBody>
      </p:sp>
      <p:grpSp>
        <p:nvGrpSpPr>
          <p:cNvPr id="7" name="Group 6"/>
          <p:cNvGrpSpPr/>
          <p:nvPr/>
        </p:nvGrpSpPr>
        <p:grpSpPr>
          <a:xfrm>
            <a:off x="304796" y="2067083"/>
            <a:ext cx="11538859" cy="3970315"/>
            <a:chOff x="304796" y="2067083"/>
            <a:chExt cx="11538859" cy="3970315"/>
          </a:xfrm>
        </p:grpSpPr>
        <p:sp>
          <p:nvSpPr>
            <p:cNvPr id="5" name="TextBox 7"/>
            <p:cNvSpPr txBox="1"/>
            <p:nvPr/>
          </p:nvSpPr>
          <p:spPr>
            <a:xfrm>
              <a:off x="304796" y="2067083"/>
              <a:ext cx="4615543" cy="397031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0" i="0" u="none" strike="noStrike" kern="1200" cap="none" spc="0" baseline="0" dirty="0">
                  <a:solidFill>
                    <a:srgbClr val="6C090C"/>
                  </a:solidFill>
                  <a:uFillTx/>
                  <a:latin typeface="CA Geheimagent W00 Bold" pitchFamily="2"/>
                </a:rPr>
                <a:t>PROS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dirty="0">
                <a:solidFill>
                  <a:srgbClr val="6C090C"/>
                </a:solidFill>
                <a:uFillTx/>
                <a:latin typeface="CA Geheimagent W00 Bold" pitchFamily="2"/>
              </a:endParaRPr>
            </a:p>
            <a:p>
              <a:pPr marL="457200" marR="0" lvl="0" indent="-4572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1200" cap="none" spc="0" baseline="0" dirty="0">
                  <a:solidFill>
                    <a:srgbClr val="6C090C"/>
                  </a:solidFill>
                  <a:uFillTx/>
                  <a:latin typeface="CA Geheimagent W00 Bold" pitchFamily="2"/>
                </a:rPr>
                <a:t>Visual editing tools.</a:t>
              </a:r>
            </a:p>
            <a:p>
              <a:pPr marL="457200" marR="0" lvl="0" indent="-4572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1200" cap="none" spc="0" baseline="0" dirty="0">
                  <a:solidFill>
                    <a:srgbClr val="6C090C"/>
                  </a:solidFill>
                  <a:uFillTx/>
                  <a:latin typeface="CA Geheimagent W00 Bold" pitchFamily="2"/>
                </a:rPr>
                <a:t>Support a wide array of platforms.</a:t>
              </a:r>
            </a:p>
            <a:p>
              <a:pPr marL="457200" marR="0" lvl="0" indent="-4572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1200" cap="none" spc="0" baseline="0" dirty="0">
                  <a:solidFill>
                    <a:srgbClr val="6C090C"/>
                  </a:solidFill>
                  <a:uFillTx/>
                  <a:latin typeface="CA Geheimagent W00 Bold" pitchFamily="2"/>
                </a:rPr>
                <a:t>High quality product with low complexity.</a:t>
              </a:r>
            </a:p>
          </p:txBody>
        </p:sp>
        <p:sp>
          <p:nvSpPr>
            <p:cNvPr id="6" name="TextBox 8"/>
            <p:cNvSpPr txBox="1"/>
            <p:nvPr/>
          </p:nvSpPr>
          <p:spPr>
            <a:xfrm>
              <a:off x="6821716" y="2067083"/>
              <a:ext cx="5021939" cy="347787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0" i="0" u="none" strike="noStrike" kern="1200" cap="none" spc="0" baseline="0" dirty="0">
                  <a:solidFill>
                    <a:srgbClr val="6C090C"/>
                  </a:solidFill>
                  <a:uFillTx/>
                  <a:latin typeface="CA Geheimagent W00 Bold" pitchFamily="2"/>
                </a:rPr>
                <a:t>CONS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1200" cap="none" spc="0" baseline="0" dirty="0">
                <a:solidFill>
                  <a:srgbClr val="6C090C"/>
                </a:solidFill>
                <a:uFillTx/>
                <a:latin typeface="CA Geheimagent W00 Bold" pitchFamily="2"/>
              </a:endParaRPr>
            </a:p>
            <a:p>
              <a:pPr marL="457200" marR="0" lvl="0" indent="-4572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1200" cap="none" spc="0" baseline="0" dirty="0">
                  <a:solidFill>
                    <a:srgbClr val="6C090C"/>
                  </a:solidFill>
                  <a:uFillTx/>
                  <a:latin typeface="CA Geheimagent W00 Bold" pitchFamily="2"/>
                </a:rPr>
                <a:t>Pour implementation of source control and collaboration tools.</a:t>
              </a:r>
            </a:p>
            <a:p>
              <a:pPr marL="457200" marR="0" lvl="0" indent="-4572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1200" cap="none" spc="0" baseline="0" dirty="0">
                  <a:solidFill>
                    <a:srgbClr val="6C090C"/>
                  </a:solidFill>
                  <a:uFillTx/>
                  <a:latin typeface="CA Geheimagent W00 Bold" pitchFamily="2"/>
                </a:rPr>
                <a:t>Prefab nesting difficulties.</a:t>
              </a:r>
            </a:p>
            <a:p>
              <a:pPr marL="457200" marR="0" lvl="0" indent="-4572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1200" cap="none" spc="0" baseline="0" dirty="0">
                  <a:solidFill>
                    <a:srgbClr val="6C090C"/>
                  </a:solidFill>
                  <a:uFillTx/>
                  <a:latin typeface="CA Geheimagent W00 Bold" pitchFamily="2"/>
                </a:rPr>
                <a:t>Asynchronous content streaming.</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0" y="0"/>
            <a:ext cx="12191996" cy="6859719"/>
          </a:xfrm>
          <a:prstGeom prst="rect">
            <a:avLst/>
          </a:prstGeom>
          <a:noFill/>
          <a:ln cap="flat">
            <a:noFill/>
          </a:ln>
        </p:spPr>
      </p:pic>
      <p:sp>
        <p:nvSpPr>
          <p:cNvPr id="3" name="TextBox 5"/>
          <p:cNvSpPr txBox="1"/>
          <p:nvPr/>
        </p:nvSpPr>
        <p:spPr>
          <a:xfrm>
            <a:off x="304796" y="0"/>
            <a:ext cx="8984345" cy="186204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500" b="0" i="0" u="none" strike="noStrike" kern="1200" cap="none" spc="0" baseline="0">
                <a:solidFill>
                  <a:srgbClr val="6C090C"/>
                </a:solidFill>
                <a:uFillTx/>
                <a:latin typeface="CA Geheimagent W00 Bold" pitchFamily="2"/>
              </a:rPr>
              <a:t>NVIDIA PHYSX </a:t>
            </a:r>
            <a:r>
              <a:rPr lang="en-US" sz="8000" b="0" i="0" u="none" strike="noStrike" kern="1200" cap="none" spc="0" baseline="0">
                <a:solidFill>
                  <a:srgbClr val="6C090C"/>
                </a:solidFill>
                <a:uFillTx/>
                <a:latin typeface="CA Geheimagent W00 Bold" pitchFamily="2"/>
              </a:rPr>
              <a:t>3.3</a:t>
            </a:r>
            <a:endParaRPr lang="en-US" sz="11500" b="0" i="0" u="none" strike="noStrike" kern="1200" cap="none" spc="0" baseline="0">
              <a:solidFill>
                <a:srgbClr val="6C090C"/>
              </a:solidFill>
              <a:uFillTx/>
              <a:latin typeface="CA Geheimagent W00 Bold" pitchFamily="2"/>
            </a:endParaRPr>
          </a:p>
        </p:txBody>
      </p:sp>
      <p:sp>
        <p:nvSpPr>
          <p:cNvPr id="4" name="TextBox 7"/>
          <p:cNvSpPr txBox="1"/>
          <p:nvPr/>
        </p:nvSpPr>
        <p:spPr>
          <a:xfrm>
            <a:off x="304796" y="2067083"/>
            <a:ext cx="7924803" cy="2062100"/>
          </a:xfrm>
          <a:prstGeom prst="rect">
            <a:avLst/>
          </a:prstGeom>
          <a:noFill/>
          <a:ln cap="flat">
            <a:noFill/>
          </a:ln>
        </p:spPr>
        <p:txBody>
          <a:bodyPr vert="horz" wrap="square" lIns="91440" tIns="45720" rIns="91440" bIns="45720" anchor="t" anchorCtr="0" compatLnSpc="1">
            <a:spAutoFit/>
          </a:bodyPr>
          <a:lstStyle/>
          <a:p>
            <a:pPr marL="571500" marR="0" lvl="0" indent="-5715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1200" cap="none" spc="0" baseline="0" dirty="0">
                <a:solidFill>
                  <a:srgbClr val="6C090C"/>
                </a:solidFill>
                <a:uFillTx/>
                <a:latin typeface="CA Geheimagent W00 Bold" pitchFamily="2"/>
              </a:rPr>
              <a:t>3D Colliders. </a:t>
            </a:r>
          </a:p>
          <a:p>
            <a:pPr marL="571500" marR="0" lvl="0" indent="-5715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1200" cap="none" spc="0" baseline="0" dirty="0">
                <a:solidFill>
                  <a:srgbClr val="6C090C"/>
                </a:solidFill>
                <a:uFillTx/>
                <a:latin typeface="CA Geheimagent W00 Bold" pitchFamily="2"/>
              </a:rPr>
              <a:t>3D Rigid bodies.</a:t>
            </a:r>
            <a:endParaRPr lang="en-US" sz="3200" b="0" i="0" u="none" strike="noStrike" kern="0" cap="none" spc="0" baseline="0" dirty="0">
              <a:solidFill>
                <a:srgbClr val="6C090C"/>
              </a:solidFill>
              <a:uFillTx/>
              <a:latin typeface="CA Geheimagent W00 Bold" pitchFamily="2"/>
            </a:endParaRPr>
          </a:p>
          <a:p>
            <a:pPr marL="571500" marR="0" lvl="0" indent="-5715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0" cap="none" spc="0" baseline="0" dirty="0">
                <a:solidFill>
                  <a:srgbClr val="6C090C"/>
                </a:solidFill>
                <a:uFillTx/>
                <a:latin typeface="CA Geheimagent W00 Bold" pitchFamily="2"/>
              </a:rPr>
              <a:t>Raycasting.</a:t>
            </a:r>
            <a:endParaRPr lang="en-US" sz="3200" b="0" i="0" u="none" strike="noStrike" kern="1200" cap="none" spc="0" baseline="0" dirty="0">
              <a:solidFill>
                <a:srgbClr val="6C090C"/>
              </a:solidFill>
              <a:uFillTx/>
              <a:latin typeface="CA Geheimagent W00 Bold" pitchFamily="2"/>
            </a:endParaRPr>
          </a:p>
          <a:p>
            <a:pPr marL="571500" marR="0" lvl="0" indent="-5715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200" b="0" i="0" u="none" strike="noStrike" kern="1200" cap="none" spc="0" baseline="0" dirty="0">
                <a:solidFill>
                  <a:srgbClr val="6C090C"/>
                </a:solidFill>
                <a:uFillTx/>
                <a:latin typeface="CA Geheimagent W00 Bold" pitchFamily="2"/>
              </a:rPr>
              <a:t>No hardware acceleration.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0" y="0"/>
            <a:ext cx="12191996" cy="6858000"/>
          </a:xfrm>
          <a:prstGeom prst="rect">
            <a:avLst/>
          </a:prstGeom>
          <a:noFill/>
          <a:ln cap="flat">
            <a:noFill/>
          </a:ln>
        </p:spPr>
      </p:pic>
      <p:sp>
        <p:nvSpPr>
          <p:cNvPr id="3" name="TextBox 5"/>
          <p:cNvSpPr txBox="1"/>
          <p:nvPr/>
        </p:nvSpPr>
        <p:spPr>
          <a:xfrm>
            <a:off x="304796" y="0"/>
            <a:ext cx="10265668" cy="186204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500" b="0" i="0" u="none" strike="noStrike" kern="1200" cap="none" spc="0" baseline="0" dirty="0">
                <a:solidFill>
                  <a:srgbClr val="6C090C"/>
                </a:solidFill>
                <a:uFillTx/>
                <a:latin typeface="CA Geheimagent W00 Bold" pitchFamily="2"/>
              </a:rPr>
              <a:t>RENDERING PIPELINE</a:t>
            </a:r>
          </a:p>
        </p:txBody>
      </p:sp>
      <p:grpSp>
        <p:nvGrpSpPr>
          <p:cNvPr id="7" name="Group 6"/>
          <p:cNvGrpSpPr/>
          <p:nvPr/>
        </p:nvGrpSpPr>
        <p:grpSpPr>
          <a:xfrm>
            <a:off x="304796" y="1639016"/>
            <a:ext cx="11115876" cy="4993794"/>
            <a:chOff x="304796" y="1639016"/>
            <a:chExt cx="11115876" cy="4993794"/>
          </a:xfrm>
        </p:grpSpPr>
        <p:pic>
          <p:nvPicPr>
            <p:cNvPr id="4" name="Picture 4">
              <a:extLst>
                <a:ext uri="{FF2B5EF4-FFF2-40B4-BE49-F238E27FC236}">
                  <a16:creationId xmlns:a16="http://schemas.microsoft.com/office/drawing/2014/main" id="{00000000-0000-0000-0000-000000000000}"/>
                </a:ext>
              </a:extLst>
            </p:cNvPr>
            <p:cNvPicPr>
              <a:picLocks noChangeAspect="1"/>
            </p:cNvPicPr>
            <p:nvPr/>
          </p:nvPicPr>
          <p:blipFill>
            <a:blip r:embed="rId4"/>
            <a:stretch>
              <a:fillRect/>
            </a:stretch>
          </p:blipFill>
          <p:spPr>
            <a:xfrm>
              <a:off x="6813523" y="1683328"/>
              <a:ext cx="4607149" cy="4949482"/>
            </a:xfrm>
            <a:prstGeom prst="rect">
              <a:avLst/>
            </a:prstGeom>
            <a:noFill/>
            <a:ln cap="flat">
              <a:noFill/>
            </a:ln>
          </p:spPr>
        </p:pic>
        <p:pic>
          <p:nvPicPr>
            <p:cNvPr id="5" name="Picture 5">
              <a:extLst>
                <a:ext uri="{FF2B5EF4-FFF2-40B4-BE49-F238E27FC236}">
                  <a16:creationId xmlns:a16="http://schemas.microsoft.com/office/drawing/2014/main" id="{00000000-0000-0000-0000-000000000000}"/>
                </a:ext>
              </a:extLst>
            </p:cNvPr>
            <p:cNvPicPr>
              <a:picLocks noChangeAspect="1"/>
            </p:cNvPicPr>
            <p:nvPr/>
          </p:nvPicPr>
          <p:blipFill>
            <a:blip r:embed="rId5"/>
            <a:stretch>
              <a:fillRect/>
            </a:stretch>
          </p:blipFill>
          <p:spPr>
            <a:xfrm>
              <a:off x="304796" y="1639016"/>
              <a:ext cx="5919825" cy="2856283"/>
            </a:xfrm>
            <a:prstGeom prst="rect">
              <a:avLst/>
            </a:prstGeom>
            <a:noFill/>
            <a:ln cap="flat">
              <a:noFill/>
            </a:ln>
          </p:spPr>
        </p:pic>
        <p:pic>
          <p:nvPicPr>
            <p:cNvPr id="6" name="Picture 6">
              <a:extLst>
                <a:ext uri="{FF2B5EF4-FFF2-40B4-BE49-F238E27FC236}">
                  <a16:creationId xmlns:a16="http://schemas.microsoft.com/office/drawing/2014/main" id="{00000000-0000-0000-0000-000000000000}"/>
                </a:ext>
              </a:extLst>
            </p:cNvPr>
            <p:cNvPicPr>
              <a:picLocks noChangeAspect="1"/>
            </p:cNvPicPr>
            <p:nvPr/>
          </p:nvPicPr>
          <p:blipFill>
            <a:blip r:embed="rId6"/>
            <a:stretch>
              <a:fillRect/>
            </a:stretch>
          </p:blipFill>
          <p:spPr>
            <a:xfrm>
              <a:off x="304796" y="4661016"/>
              <a:ext cx="5919834" cy="1971793"/>
            </a:xfrm>
            <a:prstGeom prst="rect">
              <a:avLst/>
            </a:prstGeom>
            <a:noFill/>
            <a:ln cap="flat">
              <a:noFill/>
            </a:ln>
          </p:spPr>
        </p:pic>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0" y="0"/>
            <a:ext cx="12191996" cy="6858000"/>
          </a:xfrm>
          <a:prstGeom prst="rect">
            <a:avLst/>
          </a:prstGeom>
          <a:noFill/>
          <a:ln cap="flat">
            <a:noFill/>
          </a:ln>
        </p:spPr>
      </p:pic>
      <p:sp>
        <p:nvSpPr>
          <p:cNvPr id="3" name="TextBox 5"/>
          <p:cNvSpPr txBox="1"/>
          <p:nvPr/>
        </p:nvSpPr>
        <p:spPr>
          <a:xfrm>
            <a:off x="304796" y="0"/>
            <a:ext cx="11538859" cy="186204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500" b="0" i="0" u="none" strike="noStrike" kern="1200" cap="none" spc="0" baseline="0">
                <a:solidFill>
                  <a:srgbClr val="6C090C"/>
                </a:solidFill>
                <a:uFillTx/>
                <a:latin typeface="CA Geheimagent W00 Bold" pitchFamily="2"/>
              </a:rPr>
              <a:t>QUESTIONS ?</a:t>
            </a:r>
          </a:p>
        </p:txBody>
      </p:sp>
      <p:sp>
        <p:nvSpPr>
          <p:cNvPr id="4" name="TextBox 7"/>
          <p:cNvSpPr txBox="1"/>
          <p:nvPr/>
        </p:nvSpPr>
        <p:spPr>
          <a:xfrm>
            <a:off x="304796" y="2067083"/>
            <a:ext cx="11176007" cy="403187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0" i="0" u="none" strike="noStrike" kern="0" cap="none" spc="0" baseline="0" dirty="0">
                <a:solidFill>
                  <a:srgbClr val="6C090C"/>
                </a:solidFill>
                <a:uFillTx/>
                <a:latin typeface="CA Geheimagent W00 Bold" pitchFamily="2"/>
              </a:rPr>
              <a:t>References:</a:t>
            </a:r>
            <a:br>
              <a:rPr lang="en-US" sz="3200" b="0" i="0" u="none" strike="noStrike" kern="0" cap="none" spc="0" baseline="0" dirty="0">
                <a:solidFill>
                  <a:srgbClr val="6C090C"/>
                </a:solidFill>
                <a:uFillTx/>
                <a:latin typeface="CA Geheimagent W00 Bold" pitchFamily="2"/>
              </a:rPr>
            </a:br>
            <a:br>
              <a:rPr lang="en-US" sz="3200" b="0" i="0" u="none" strike="noStrike" kern="0" cap="none" spc="0" baseline="0" dirty="0">
                <a:solidFill>
                  <a:srgbClr val="6C090C"/>
                </a:solidFill>
                <a:uFillTx/>
                <a:latin typeface="CA Geheimagent W00 Bold" pitchFamily="2"/>
              </a:rPr>
            </a:br>
            <a:r>
              <a:rPr lang="en-US" sz="3200" b="0" i="0" u="none" strike="noStrike" kern="0" cap="none" spc="0" baseline="0" dirty="0">
                <a:solidFill>
                  <a:srgbClr val="6C090C"/>
                </a:solidFill>
                <a:uFillTx/>
                <a:latin typeface="CA Geheimagent W00 Bold" pitchFamily="2"/>
              </a:rPr>
              <a:t>http://www.gdcvault.com/play/1023002/Low-Complexity-High-Fidelity-INSIDE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0" i="0" u="none" strike="noStrike" kern="0" cap="none" spc="0" baseline="0" dirty="0">
                <a:solidFill>
                  <a:srgbClr val="6C090C"/>
                </a:solidFill>
                <a:uFillTx/>
                <a:latin typeface="CA Geheimagent W00 Bold" pitchFamily="2"/>
              </a:rPr>
              <a:t>http://www.gdcvault.com/play/1023783/Low-Complexity-High-Fidelity-INSIDE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0" i="0" u="none" strike="noStrike" kern="0" cap="none" spc="0" baseline="0" dirty="0">
                <a:solidFill>
                  <a:srgbClr val="6C090C"/>
                </a:solidFill>
                <a:uFillTx/>
                <a:latin typeface="CA Geheimagent W00 Bold" pitchFamily="2"/>
              </a:rPr>
              <a:t>http://www.gdcvault.com/play/1022970/Temporal-Reprojection-Anti-Aliasing-in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0" cap="none" spc="0" baseline="0" dirty="0">
              <a:solidFill>
                <a:srgbClr val="6C090C"/>
              </a:solidFill>
              <a:uFillTx/>
              <a:latin typeface="CA Geheimagent W00 Bol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0" i="0" u="none" strike="noStrike" kern="0" cap="none" spc="0" baseline="0" dirty="0">
                <a:solidFill>
                  <a:srgbClr val="6C090C"/>
                </a:solidFill>
                <a:uFillTx/>
                <a:latin typeface="CA Geheimagent W00 Bold" pitchFamily="2"/>
              </a:rPr>
              <a:t>https://docs.unity3d.com/Manual/RenderTech-DeferredLighting.html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0" i="0" u="none" strike="noStrike" kern="0" cap="none" spc="0" baseline="0" dirty="0">
                <a:solidFill>
                  <a:srgbClr val="6C090C"/>
                </a:solidFill>
                <a:uFillTx/>
                <a:latin typeface="CA Geheimagent W00 Bold" pitchFamily="2"/>
              </a:rPr>
              <a:t>https://github.com/playdeadgames/temporal</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TotalTime>
  <Words>578</Words>
  <Application>Microsoft Office PowerPoint</Application>
  <PresentationFormat>Widescreen</PresentationFormat>
  <Paragraphs>59</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 Geheimagent W00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Nikita Kotter</dc:creator>
  <cp:lastModifiedBy>Nikita Kotter</cp:lastModifiedBy>
  <cp:revision>34</cp:revision>
  <dcterms:created xsi:type="dcterms:W3CDTF">2016-09-11T17:07:38Z</dcterms:created>
  <dcterms:modified xsi:type="dcterms:W3CDTF">2016-09-13T23:04:49Z</dcterms:modified>
</cp:coreProperties>
</file>